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1"/>
  </p:notesMasterIdLst>
  <p:handoutMasterIdLst>
    <p:handoutMasterId r:id="rId12"/>
  </p:handoutMasterIdLst>
  <p:sldIdLst>
    <p:sldId id="258" r:id="rId2"/>
    <p:sldId id="256" r:id="rId3"/>
    <p:sldId id="257" r:id="rId4"/>
    <p:sldId id="263" r:id="rId5"/>
    <p:sldId id="260" r:id="rId6"/>
    <p:sldId id="261" r:id="rId7"/>
    <p:sldId id="259" r:id="rId8"/>
    <p:sldId id="264" r:id="rId9"/>
    <p:sldId id="26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varScale="1">
        <p:scale>
          <a:sx n="98" d="100"/>
          <a:sy n="98" d="100"/>
        </p:scale>
        <p:origin x="-46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8B6EA5-0A33-B74F-A82A-54E04915C011}" type="datetimeFigureOut">
              <a:rPr lang="en-US" smtClean="0"/>
              <a:pPr/>
              <a:t>1/26/14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9AD760-B805-304C-8C48-080CA8BFABB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4421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829155-8C2A-B048-A21F-FEED06CAA85F}" type="datetimeFigureOut">
              <a:rPr lang="en-US" smtClean="0"/>
              <a:pPr/>
              <a:t>1/26/14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4C698-E8C5-8A41-A515-E1D9BEE83D4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09017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4C698-E8C5-8A41-A515-E1D9BEE83D44}"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0B923A-B042-5640-A4AD-7D2C14DE03DD}" type="datetimeFigureOut">
              <a:rPr lang="en-US" smtClean="0"/>
              <a:pPr/>
              <a:t>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ADCDD-1D51-0C4A-952C-08E52A5ECB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B923A-B042-5640-A4AD-7D2C14DE03DD}" type="datetimeFigureOut">
              <a:rPr lang="en-US" smtClean="0"/>
              <a:pPr/>
              <a:t>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ADCDD-1D51-0C4A-952C-08E52A5ECB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B923A-B042-5640-A4AD-7D2C14DE03DD}" type="datetimeFigureOut">
              <a:rPr lang="en-US" smtClean="0"/>
              <a:pPr/>
              <a:t>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ADCDD-1D51-0C4A-952C-08E52A5ECB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B923A-B042-5640-A4AD-7D2C14DE03DD}" type="datetimeFigureOut">
              <a:rPr lang="en-US" smtClean="0"/>
              <a:pPr/>
              <a:t>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ADCDD-1D51-0C4A-952C-08E52A5ECB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B923A-B042-5640-A4AD-7D2C14DE03DD}" type="datetimeFigureOut">
              <a:rPr lang="en-US" smtClean="0"/>
              <a:pPr/>
              <a:t>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ADCDD-1D51-0C4A-952C-08E52A5ECB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0B923A-B042-5640-A4AD-7D2C14DE03DD}" type="datetimeFigureOut">
              <a:rPr lang="en-US" smtClean="0"/>
              <a:pPr/>
              <a:t>1/26/14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ADCDD-1D51-0C4A-952C-08E52A5ECB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0B923A-B042-5640-A4AD-7D2C14DE03DD}" type="datetimeFigureOut">
              <a:rPr lang="en-US" smtClean="0"/>
              <a:pPr/>
              <a:t>1/26/14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ADCDD-1D51-0C4A-952C-08E52A5ECB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0B923A-B042-5640-A4AD-7D2C14DE03DD}" type="datetimeFigureOut">
              <a:rPr lang="en-US" smtClean="0"/>
              <a:pPr/>
              <a:t>1/26/14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ADCDD-1D51-0C4A-952C-08E52A5ECB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B923A-B042-5640-A4AD-7D2C14DE03DD}" type="datetimeFigureOut">
              <a:rPr lang="en-US" smtClean="0"/>
              <a:pPr/>
              <a:t>1/26/14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ADCDD-1D51-0C4A-952C-08E52A5ECB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B923A-B042-5640-A4AD-7D2C14DE03DD}" type="datetimeFigureOut">
              <a:rPr lang="en-US" smtClean="0"/>
              <a:pPr/>
              <a:t>1/26/14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ADCDD-1D51-0C4A-952C-08E52A5ECB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B923A-B042-5640-A4AD-7D2C14DE03DD}" type="datetimeFigureOut">
              <a:rPr lang="en-US" smtClean="0"/>
              <a:pPr/>
              <a:t>1/26/14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ADCDD-1D51-0C4A-952C-08E52A5ECB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B923A-B042-5640-A4AD-7D2C14DE03DD}" type="datetimeFigureOut">
              <a:rPr lang="en-US" smtClean="0"/>
              <a:pPr/>
              <a:t>1/26/14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ADCDD-1D51-0C4A-952C-08E52A5ECB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257800" y="685800"/>
            <a:ext cx="3657600" cy="5232202"/>
          </a:xfrm>
          <a:prstGeom prst="rect">
            <a:avLst/>
          </a:prstGeom>
          <a:noFill/>
        </p:spPr>
        <p:txBody>
          <a:bodyPr wrap="square" rtlCol="0">
            <a:spAutoFit/>
          </a:bodyPr>
          <a:lstStyle/>
          <a:p>
            <a:endParaRPr lang="en-US" sz="3200" dirty="0" smtClean="0"/>
          </a:p>
          <a:p>
            <a:pPr algn="ctr"/>
            <a:r>
              <a:rPr lang="en-US" sz="3200" b="1" dirty="0" smtClean="0">
                <a:latin typeface="Helvetica"/>
                <a:cs typeface="Helvetica"/>
              </a:rPr>
              <a:t>CHAPTER 7</a:t>
            </a:r>
          </a:p>
          <a:p>
            <a:pPr algn="ctr"/>
            <a:r>
              <a:rPr lang="en-US" sz="3200" b="1" dirty="0" smtClean="0">
                <a:latin typeface="Helvetica"/>
                <a:cs typeface="Helvetica"/>
              </a:rPr>
              <a:t> </a:t>
            </a:r>
          </a:p>
          <a:p>
            <a:pPr algn="ctr"/>
            <a:r>
              <a:rPr lang="en-US" sz="6200" b="1" dirty="0" smtClean="0">
                <a:latin typeface="Helvetica"/>
                <a:cs typeface="Helvetica"/>
              </a:rPr>
              <a:t>Apply Phase</a:t>
            </a:r>
          </a:p>
          <a:p>
            <a:endParaRPr lang="en-US" sz="4800" i="1" u="sng" dirty="0" smtClean="0">
              <a:latin typeface="Helvetica"/>
              <a:cs typeface="Helvetica"/>
            </a:endParaRPr>
          </a:p>
          <a:p>
            <a:r>
              <a:rPr lang="en-US" sz="4800" i="1" dirty="0" smtClean="0">
                <a:latin typeface="Helvetica"/>
                <a:cs typeface="Helvetica"/>
              </a:rPr>
              <a:t>	</a:t>
            </a:r>
            <a:endParaRPr lang="en-US" sz="4800" i="1" u="sng" dirty="0" smtClean="0">
              <a:latin typeface="Helvetica"/>
              <a:cs typeface="Helvetica"/>
            </a:endParaRPr>
          </a:p>
          <a:p>
            <a:endParaRPr lang="en-US" dirty="0"/>
          </a:p>
        </p:txBody>
      </p:sp>
      <p:pic>
        <p:nvPicPr>
          <p:cNvPr id="5" name="Picture 4" descr="Theory Building cover - Version 2.tiff"/>
          <p:cNvPicPr>
            <a:picLocks noChangeAspect="1"/>
          </p:cNvPicPr>
          <p:nvPr/>
        </p:nvPicPr>
        <p:blipFill>
          <a:blip r:embed="rId2"/>
          <a:stretch>
            <a:fillRect/>
          </a:stretch>
        </p:blipFill>
        <p:spPr>
          <a:xfrm>
            <a:off x="609600" y="457200"/>
            <a:ext cx="4338038" cy="5791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057400" y="685800"/>
            <a:ext cx="7086600" cy="457200"/>
          </a:xfrm>
        </p:spPr>
        <p:txBody>
          <a:bodyPr>
            <a:noAutofit/>
          </a:bodyPr>
          <a:lstStyle/>
          <a:p>
            <a:pPr algn="l"/>
            <a:r>
              <a:rPr lang="en-US" sz="1200" dirty="0" smtClean="0">
                <a:latin typeface="Helvetica"/>
                <a:cs typeface="Helvetica"/>
              </a:rPr>
              <a:t/>
            </a:r>
            <a:br>
              <a:rPr lang="en-US" sz="1200" dirty="0" smtClean="0">
                <a:latin typeface="Helvetica"/>
                <a:cs typeface="Helvetica"/>
              </a:rPr>
            </a:br>
            <a:endParaRPr lang="en-US" sz="1200" dirty="0"/>
          </a:p>
        </p:txBody>
      </p:sp>
      <p:sp>
        <p:nvSpPr>
          <p:cNvPr id="3" name="Subtitle 2"/>
          <p:cNvSpPr>
            <a:spLocks noGrp="1"/>
          </p:cNvSpPr>
          <p:nvPr>
            <p:ph type="subTitle" idx="4294967295"/>
          </p:nvPr>
        </p:nvSpPr>
        <p:spPr>
          <a:xfrm>
            <a:off x="533400" y="304800"/>
            <a:ext cx="8039100" cy="5867400"/>
          </a:xfrm>
        </p:spPr>
        <p:txBody>
          <a:bodyPr>
            <a:normAutofit/>
          </a:bodyPr>
          <a:lstStyle/>
          <a:p>
            <a:pPr>
              <a:buNone/>
            </a:pPr>
            <a:r>
              <a:rPr lang="en-US" sz="47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elvetica"/>
                <a:cs typeface="Helvetica"/>
              </a:rPr>
              <a:t>Chapter 7 – </a:t>
            </a:r>
            <a:r>
              <a:rPr lang="en-US" sz="47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elvetica"/>
                <a:cs typeface="Helvetica"/>
              </a:rPr>
              <a:t>Apply Phase</a:t>
            </a:r>
            <a:endParaRPr lang="en-US" sz="4700" i="1" u="sng" dirty="0" smtClean="0">
              <a:solidFill>
                <a:schemeClr val="tx1"/>
              </a:solidFill>
              <a:latin typeface="Helvetica"/>
              <a:cs typeface="Helvetica"/>
            </a:endParaRPr>
          </a:p>
          <a:p>
            <a:pPr algn="l">
              <a:buNone/>
            </a:pPr>
            <a:r>
              <a:rPr lang="en-US" sz="1946" i="1" dirty="0" smtClean="0">
                <a:latin typeface="Helvetica"/>
                <a:cs typeface="Helvetica"/>
              </a:rPr>
              <a:t>	</a:t>
            </a:r>
            <a:r>
              <a:rPr lang="en-US" sz="2800" i="1" u="sng" dirty="0" smtClean="0">
                <a:solidFill>
                  <a:schemeClr val="tx1"/>
                </a:solidFill>
                <a:latin typeface="Helvetica"/>
                <a:cs typeface="Helvetica"/>
              </a:rPr>
              <a:t>Chapter Outline</a:t>
            </a:r>
          </a:p>
          <a:p>
            <a:pPr algn="l"/>
            <a:r>
              <a:rPr lang="en-US" sz="2800" b="1" dirty="0" smtClean="0">
                <a:solidFill>
                  <a:schemeClr val="tx1"/>
                </a:solidFill>
                <a:latin typeface="Helvetica"/>
                <a:cs typeface="Helvetica"/>
              </a:rPr>
              <a:t>What is application?</a:t>
            </a:r>
          </a:p>
          <a:p>
            <a:pPr algn="l"/>
            <a:r>
              <a:rPr lang="en-US" sz="2800" b="1" i="1" dirty="0" smtClean="0">
                <a:latin typeface="Helvetica"/>
                <a:cs typeface="Helvetica"/>
              </a:rPr>
              <a:t>Inputs to application</a:t>
            </a:r>
          </a:p>
          <a:p>
            <a:pPr algn="l"/>
            <a:r>
              <a:rPr lang="en-US" sz="2800" b="1" i="1" dirty="0" smtClean="0">
                <a:solidFill>
                  <a:schemeClr val="tx1"/>
                </a:solidFill>
                <a:latin typeface="Helvetica"/>
                <a:cs typeface="Helvetica"/>
              </a:rPr>
              <a:t>Approaches to applying theories</a:t>
            </a:r>
            <a:endParaRPr lang="en-US" sz="2800" b="1" i="1" dirty="0" smtClean="0">
              <a:solidFill>
                <a:schemeClr val="tx1"/>
              </a:solidFill>
              <a:latin typeface="Helvetica"/>
              <a:cs typeface="Helvetica"/>
            </a:endParaRPr>
          </a:p>
          <a:p>
            <a:r>
              <a:rPr lang="en-US" sz="2800" b="1" i="1" dirty="0" smtClean="0">
                <a:solidFill>
                  <a:schemeClr val="tx1"/>
                </a:solidFill>
                <a:latin typeface="Helvetica"/>
                <a:cs typeface="Helvetica"/>
              </a:rPr>
              <a:t>The </a:t>
            </a:r>
            <a:r>
              <a:rPr lang="en-US" sz="2800" b="1" i="1" dirty="0" smtClean="0">
                <a:solidFill>
                  <a:schemeClr val="tx1"/>
                </a:solidFill>
                <a:latin typeface="Helvetica"/>
                <a:cs typeface="Helvetica"/>
              </a:rPr>
              <a:t>Apply Phase of Theory Building</a:t>
            </a:r>
          </a:p>
          <a:p>
            <a:r>
              <a:rPr lang="en-US" sz="2800" b="1" i="1" dirty="0" smtClean="0">
                <a:latin typeface="Helvetica"/>
                <a:cs typeface="Helvetica"/>
              </a:rPr>
              <a:t>Outputs of the Apply Phase</a:t>
            </a:r>
          </a:p>
          <a:p>
            <a:r>
              <a:rPr lang="en-US" sz="2800" b="1" i="1" dirty="0" smtClean="0">
                <a:solidFill>
                  <a:schemeClr val="tx1"/>
                </a:solidFill>
                <a:latin typeface="Helvetica"/>
                <a:cs typeface="Helvetica"/>
              </a:rPr>
              <a:t>Quality Indicators for the Apply Phase</a:t>
            </a:r>
          </a:p>
          <a:p>
            <a:r>
              <a:rPr lang="en-US" sz="2800" b="1" i="1" dirty="0" smtClean="0">
                <a:latin typeface="Helvetica"/>
                <a:cs typeface="Helvetica"/>
              </a:rPr>
              <a:t>Conclusion</a:t>
            </a:r>
            <a:endParaRPr lang="en-US" sz="2800" b="1" i="1" dirty="0" smtClean="0">
              <a:solidFill>
                <a:schemeClr val="tx1"/>
              </a:solidFill>
              <a:latin typeface="Helvetica"/>
              <a:cs typeface="Helvetica"/>
            </a:endParaRPr>
          </a:p>
          <a:p>
            <a:pPr algn="l"/>
            <a:endParaRPr lang="en-US" sz="2800" dirty="0">
              <a:solidFill>
                <a:schemeClr val="tx1"/>
              </a:solidFill>
              <a:latin typeface="Helvetica"/>
              <a:cs typeface="Helvetic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Box 9"/>
          <p:cNvSpPr txBox="1"/>
          <p:nvPr/>
        </p:nvSpPr>
        <p:spPr>
          <a:xfrm>
            <a:off x="533400" y="304800"/>
            <a:ext cx="8153400" cy="769441"/>
          </a:xfrm>
          <a:prstGeom prst="rect">
            <a:avLst/>
          </a:prstGeom>
          <a:solidFill>
            <a:srgbClr val="FFFFFF"/>
          </a:solidFill>
        </p:spPr>
        <p:txBody>
          <a:bodyPr wrap="square" rtlCol="0">
            <a:spAutoFit/>
          </a:bodyPr>
          <a:lstStyle/>
          <a:p>
            <a:r>
              <a:rPr lang="en-US" sz="4400" b="1" u="sng" dirty="0" smtClean="0">
                <a:solidFill>
                  <a:schemeClr val="accent2">
                    <a:lumMod val="50000"/>
                  </a:schemeClr>
                </a:solidFill>
                <a:latin typeface="Helvetica"/>
                <a:cs typeface="Helvetica"/>
              </a:rPr>
              <a:t>What is Application?</a:t>
            </a:r>
            <a:endParaRPr lang="en-US" sz="2000" i="1" u="sng" dirty="0">
              <a:solidFill>
                <a:schemeClr val="accent2">
                  <a:lumMod val="50000"/>
                </a:schemeClr>
              </a:solidFill>
              <a:latin typeface="Helvetica"/>
              <a:cs typeface="Helvetica"/>
            </a:endParaRPr>
          </a:p>
        </p:txBody>
      </p:sp>
      <p:sp>
        <p:nvSpPr>
          <p:cNvPr id="2" name="TextBox 1"/>
          <p:cNvSpPr txBox="1"/>
          <p:nvPr/>
        </p:nvSpPr>
        <p:spPr>
          <a:xfrm>
            <a:off x="1219201" y="2133600"/>
            <a:ext cx="6629400" cy="1384995"/>
          </a:xfrm>
          <a:prstGeom prst="rect">
            <a:avLst/>
          </a:prstGeom>
          <a:noFill/>
        </p:spPr>
        <p:txBody>
          <a:bodyPr wrap="square" rtlCol="0">
            <a:spAutoFit/>
          </a:bodyPr>
          <a:lstStyle/>
          <a:p>
            <a:r>
              <a:rPr lang="en-US" sz="2800" dirty="0" smtClean="0"/>
              <a:t>The application of the theory to the problem, phenomenon or issue</a:t>
            </a:r>
          </a:p>
          <a:p>
            <a:r>
              <a:rPr lang="en-US" sz="2800" dirty="0" smtClean="0"/>
              <a:t> in the world of practice </a:t>
            </a:r>
            <a:endParaRPr lang="en-US" sz="2800" dirty="0"/>
          </a:p>
        </p:txBody>
      </p:sp>
      <p:pic>
        <p:nvPicPr>
          <p:cNvPr id="4" name="Picture 3" descr="apply.tif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43399" y="3596096"/>
            <a:ext cx="4310743" cy="28618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762000" y="609600"/>
            <a:ext cx="7772400" cy="769441"/>
          </a:xfrm>
          <a:prstGeom prst="rect">
            <a:avLst/>
          </a:prstGeom>
        </p:spPr>
        <p:txBody>
          <a:bodyPr wrap="square">
            <a:spAutoFit/>
          </a:bodyPr>
          <a:lstStyle/>
          <a:p>
            <a:r>
              <a:rPr lang="en-US" sz="4400" b="1" dirty="0" smtClean="0">
                <a:solidFill>
                  <a:schemeClr val="accent2">
                    <a:lumMod val="50000"/>
                  </a:schemeClr>
                </a:solidFill>
                <a:latin typeface="Helvetica"/>
                <a:cs typeface="Helvetica"/>
              </a:rPr>
              <a:t>Inputs to Application</a:t>
            </a:r>
            <a:endParaRPr lang="en-US" sz="2400" dirty="0" smtClean="0">
              <a:solidFill>
                <a:schemeClr val="accent2">
                  <a:lumMod val="50000"/>
                </a:schemeClr>
              </a:solidFill>
              <a:latin typeface="Helvetica"/>
              <a:cs typeface="Helvetica"/>
            </a:endParaRPr>
          </a:p>
        </p:txBody>
      </p:sp>
      <p:sp>
        <p:nvSpPr>
          <p:cNvPr id="4" name="TextBox 3"/>
          <p:cNvSpPr txBox="1"/>
          <p:nvPr/>
        </p:nvSpPr>
        <p:spPr>
          <a:xfrm>
            <a:off x="4114800" y="3733800"/>
            <a:ext cx="4724400" cy="2677656"/>
          </a:xfrm>
          <a:prstGeom prst="rect">
            <a:avLst/>
          </a:prstGeom>
          <a:noFill/>
        </p:spPr>
        <p:txBody>
          <a:bodyPr wrap="square" rtlCol="0">
            <a:spAutoFit/>
          </a:bodyPr>
          <a:lstStyle/>
          <a:p>
            <a:pPr marL="285750" indent="-285750">
              <a:buFont typeface="Arial"/>
              <a:buChar char="•"/>
            </a:pPr>
            <a:r>
              <a:rPr lang="en-US" sz="2800" dirty="0" smtClean="0"/>
              <a:t>A set of concepts</a:t>
            </a:r>
          </a:p>
          <a:p>
            <a:pPr marL="285750" indent="-285750">
              <a:buFont typeface="Arial"/>
              <a:buChar char="•"/>
            </a:pPr>
            <a:r>
              <a:rPr lang="en-US" sz="2800" dirty="0" smtClean="0"/>
              <a:t>Relationships specified</a:t>
            </a:r>
          </a:p>
          <a:p>
            <a:pPr marL="285750" indent="-285750">
              <a:buFont typeface="Arial"/>
              <a:buChar char="•"/>
            </a:pPr>
            <a:r>
              <a:rPr lang="en-US" sz="2800" dirty="0" smtClean="0"/>
              <a:t>Measurement and outcome criteria specified</a:t>
            </a:r>
          </a:p>
          <a:p>
            <a:pPr marL="285750" indent="-285750">
              <a:buFont typeface="Arial"/>
              <a:buChar char="•"/>
            </a:pPr>
            <a:r>
              <a:rPr lang="en-US" sz="2800" dirty="0" smtClean="0"/>
              <a:t>Tested – some evidence to support</a:t>
            </a:r>
            <a:endParaRPr lang="en-US" sz="2800" dirty="0"/>
          </a:p>
        </p:txBody>
      </p:sp>
      <p:pic>
        <p:nvPicPr>
          <p:cNvPr id="5" name="Picture 4" descr="input.tif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57400" y="1360898"/>
            <a:ext cx="3263900" cy="2349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14400" y="457200"/>
            <a:ext cx="7620000" cy="1077218"/>
          </a:xfrm>
          <a:prstGeom prst="rect">
            <a:avLst/>
          </a:prstGeom>
          <a:noFill/>
        </p:spPr>
        <p:txBody>
          <a:bodyPr wrap="square" rtlCol="0">
            <a:spAutoFit/>
          </a:bodyPr>
          <a:lstStyle/>
          <a:p>
            <a:r>
              <a:rPr lang="en-US" sz="4000" b="1" dirty="0" smtClean="0">
                <a:latin typeface="Helvetica"/>
                <a:cs typeface="Helvetica"/>
              </a:rPr>
              <a:t>Approaches to Application</a:t>
            </a:r>
            <a:endParaRPr lang="en-US" sz="4000" dirty="0" smtClean="0">
              <a:latin typeface="Helvetica"/>
              <a:cs typeface="Helvetica"/>
            </a:endParaRPr>
          </a:p>
          <a:p>
            <a:r>
              <a:rPr lang="en-US" sz="2400" dirty="0" smtClean="0">
                <a:latin typeface="Helvetica"/>
                <a:cs typeface="Helvetica"/>
              </a:rPr>
              <a:t>     </a:t>
            </a:r>
          </a:p>
        </p:txBody>
      </p:sp>
      <p:sp>
        <p:nvSpPr>
          <p:cNvPr id="3" name="TextBox 2"/>
          <p:cNvSpPr txBox="1"/>
          <p:nvPr/>
        </p:nvSpPr>
        <p:spPr>
          <a:xfrm>
            <a:off x="1219200" y="1295400"/>
            <a:ext cx="6324600" cy="2308324"/>
          </a:xfrm>
          <a:prstGeom prst="rect">
            <a:avLst/>
          </a:prstGeom>
          <a:noFill/>
        </p:spPr>
        <p:txBody>
          <a:bodyPr wrap="square" rtlCol="0">
            <a:spAutoFit/>
          </a:bodyPr>
          <a:lstStyle/>
          <a:p>
            <a:r>
              <a:rPr lang="en-US" dirty="0" smtClean="0"/>
              <a:t>Quantitative – Based on quantifying, counting, and the use of statistical analysis.</a:t>
            </a:r>
          </a:p>
          <a:p>
            <a:endParaRPr lang="en-US" dirty="0"/>
          </a:p>
          <a:p>
            <a:r>
              <a:rPr lang="en-US" dirty="0" smtClean="0"/>
              <a:t>Qualitative – Based on the qualities, nature, and the use of intuition and interpretation.</a:t>
            </a:r>
          </a:p>
          <a:p>
            <a:endParaRPr lang="en-US" dirty="0"/>
          </a:p>
          <a:p>
            <a:r>
              <a:rPr lang="en-US" dirty="0" smtClean="0"/>
              <a:t>Mixed Methods – Deploys a combination of both quantitative and qualitative approaches.</a:t>
            </a:r>
            <a:endParaRPr lang="en-US" dirty="0"/>
          </a:p>
        </p:txBody>
      </p:sp>
      <p:pic>
        <p:nvPicPr>
          <p:cNvPr id="5" name="Picture 4" descr="qqm.tif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00200" y="3733800"/>
            <a:ext cx="5727700" cy="269259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2400" y="304800"/>
            <a:ext cx="9144000" cy="1077218"/>
          </a:xfrm>
          <a:prstGeom prst="rect">
            <a:avLst/>
          </a:prstGeom>
          <a:noFill/>
        </p:spPr>
        <p:txBody>
          <a:bodyPr wrap="square" rtlCol="0">
            <a:spAutoFit/>
          </a:bodyPr>
          <a:lstStyle/>
          <a:p>
            <a:r>
              <a:rPr lang="en-US" sz="2400" b="1" dirty="0" smtClean="0">
                <a:latin typeface="Helvetica"/>
                <a:cs typeface="Helvetica"/>
              </a:rPr>
              <a:t>	</a:t>
            </a:r>
            <a:r>
              <a:rPr lang="en-US" sz="4000" b="1" dirty="0" smtClean="0">
                <a:latin typeface="Helvetica"/>
                <a:cs typeface="Helvetica"/>
              </a:rPr>
              <a:t>The Apply Phase of Theory Building</a:t>
            </a:r>
            <a:r>
              <a:rPr lang="en-US" sz="2400" b="1" dirty="0" smtClean="0">
                <a:latin typeface="Helvetica"/>
                <a:cs typeface="Helvetica"/>
              </a:rPr>
              <a:t>	    		</a:t>
            </a:r>
            <a:endParaRPr lang="en-US" sz="2000" dirty="0" smtClean="0">
              <a:latin typeface="Helvetica"/>
              <a:cs typeface="Helvetica"/>
            </a:endParaRPr>
          </a:p>
        </p:txBody>
      </p:sp>
      <p:pic>
        <p:nvPicPr>
          <p:cNvPr id="3" name="Picture 2" descr="applyimage.tif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71600" y="1066800"/>
            <a:ext cx="6619347" cy="5562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52400" y="304800"/>
            <a:ext cx="9144000" cy="1323439"/>
          </a:xfrm>
          <a:prstGeom prst="rect">
            <a:avLst/>
          </a:prstGeom>
          <a:noFill/>
        </p:spPr>
        <p:txBody>
          <a:bodyPr wrap="square" rtlCol="0">
            <a:spAutoFit/>
          </a:bodyPr>
          <a:lstStyle/>
          <a:p>
            <a:r>
              <a:rPr lang="en-US" sz="2400" b="1" dirty="0" smtClean="0">
                <a:latin typeface="Helvetica"/>
                <a:cs typeface="Helvetica"/>
              </a:rPr>
              <a:t>	</a:t>
            </a:r>
            <a:r>
              <a:rPr lang="en-US" sz="4000" b="1" dirty="0">
                <a:latin typeface="Helvetica"/>
                <a:cs typeface="Helvetica"/>
              </a:rPr>
              <a:t>O</a:t>
            </a:r>
            <a:r>
              <a:rPr lang="en-US" sz="4000" b="1" dirty="0" smtClean="0">
                <a:latin typeface="Helvetica"/>
                <a:cs typeface="Helvetica"/>
              </a:rPr>
              <a:t>utputs of the Apply Phase of</a:t>
            </a:r>
          </a:p>
          <a:p>
            <a:r>
              <a:rPr lang="en-US" sz="4000" b="1" dirty="0">
                <a:latin typeface="Helvetica"/>
                <a:cs typeface="Helvetica"/>
              </a:rPr>
              <a:t> </a:t>
            </a:r>
            <a:r>
              <a:rPr lang="en-US" sz="4000" b="1" dirty="0" smtClean="0">
                <a:latin typeface="Helvetica"/>
                <a:cs typeface="Helvetica"/>
              </a:rPr>
              <a:t>  Theory Building</a:t>
            </a:r>
            <a:r>
              <a:rPr lang="en-US" sz="2400" b="1" dirty="0" smtClean="0">
                <a:latin typeface="Helvetica"/>
                <a:cs typeface="Helvetica"/>
              </a:rPr>
              <a:t>	    		</a:t>
            </a:r>
            <a:endParaRPr lang="en-US" sz="2000" dirty="0" smtClean="0">
              <a:latin typeface="Helvetica"/>
              <a:cs typeface="Helvetica"/>
            </a:endParaRPr>
          </a:p>
        </p:txBody>
      </p:sp>
      <p:sp>
        <p:nvSpPr>
          <p:cNvPr id="2" name="TextBox 1"/>
          <p:cNvSpPr txBox="1"/>
          <p:nvPr/>
        </p:nvSpPr>
        <p:spPr>
          <a:xfrm>
            <a:off x="1524000" y="1752600"/>
            <a:ext cx="5638800" cy="1384995"/>
          </a:xfrm>
          <a:prstGeom prst="rect">
            <a:avLst/>
          </a:prstGeom>
          <a:noFill/>
        </p:spPr>
        <p:txBody>
          <a:bodyPr wrap="square" rtlCol="0">
            <a:spAutoFit/>
          </a:bodyPr>
          <a:lstStyle/>
          <a:p>
            <a:pPr marL="285750" indent="-285750">
              <a:buFont typeface="Arial"/>
              <a:buChar char="•"/>
            </a:pPr>
            <a:r>
              <a:rPr lang="en-US" sz="2800" dirty="0" smtClean="0"/>
              <a:t>Procedures for applying the theory in the future</a:t>
            </a:r>
          </a:p>
          <a:p>
            <a:pPr marL="285750" indent="-285750">
              <a:buFont typeface="Arial"/>
              <a:buChar char="•"/>
            </a:pPr>
            <a:r>
              <a:rPr lang="en-US" sz="2800" dirty="0" smtClean="0"/>
              <a:t>Solved problems!</a:t>
            </a:r>
            <a:endParaRPr lang="en-US" sz="2800" dirty="0"/>
          </a:p>
        </p:txBody>
      </p:sp>
      <p:pic>
        <p:nvPicPr>
          <p:cNvPr id="6" name="Picture 5" descr="problems.tif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57400" y="3446024"/>
            <a:ext cx="4495800" cy="30029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609600" y="304800"/>
            <a:ext cx="7162800" cy="3908762"/>
          </a:xfrm>
          <a:prstGeom prst="rect">
            <a:avLst/>
          </a:prstGeom>
        </p:spPr>
        <p:txBody>
          <a:bodyPr wrap="square">
            <a:spAutoFit/>
          </a:bodyPr>
          <a:lstStyle/>
          <a:p>
            <a:r>
              <a:rPr lang="en-US" sz="4000" b="1" dirty="0" smtClean="0">
                <a:latin typeface="Helvetica"/>
                <a:cs typeface="Helvetica"/>
              </a:rPr>
              <a:t>	Quality Indicators for the </a:t>
            </a:r>
          </a:p>
          <a:p>
            <a:r>
              <a:rPr lang="en-US" sz="4000" b="1" dirty="0">
                <a:latin typeface="Helvetica"/>
                <a:cs typeface="Helvetica"/>
              </a:rPr>
              <a:t> </a:t>
            </a:r>
            <a:r>
              <a:rPr lang="en-US" sz="4000" b="1" dirty="0" smtClean="0">
                <a:latin typeface="Helvetica"/>
                <a:cs typeface="Helvetica"/>
              </a:rPr>
              <a:t>   Apply Phase</a:t>
            </a:r>
          </a:p>
          <a:p>
            <a:r>
              <a:rPr lang="en-US" sz="2400" b="1" dirty="0" smtClean="0">
                <a:latin typeface="Helvetica"/>
                <a:cs typeface="Helvetica"/>
              </a:rPr>
              <a:t>	</a:t>
            </a:r>
          </a:p>
          <a:p>
            <a:r>
              <a:rPr lang="en-US" sz="2400" b="1" dirty="0" smtClean="0">
                <a:latin typeface="Helvetica"/>
                <a:cs typeface="Helvetica"/>
              </a:rPr>
              <a:t>	</a:t>
            </a:r>
          </a:p>
          <a:p>
            <a:endParaRPr lang="en-US" sz="2400" b="1" dirty="0" smtClean="0">
              <a:latin typeface="Helvetica"/>
              <a:cs typeface="Helvetica"/>
            </a:endParaRPr>
          </a:p>
          <a:p>
            <a:endParaRPr lang="en-US" sz="2400" b="1" dirty="0" smtClean="0">
              <a:latin typeface="Helvetica"/>
              <a:cs typeface="Helvetica"/>
            </a:endParaRPr>
          </a:p>
          <a:p>
            <a:endParaRPr lang="en-US" sz="2400" b="1" dirty="0" smtClean="0">
              <a:latin typeface="Helvetica"/>
              <a:cs typeface="Helvetica"/>
            </a:endParaRPr>
          </a:p>
          <a:p>
            <a:r>
              <a:rPr lang="en-US" sz="2400" b="1" dirty="0" smtClean="0">
                <a:latin typeface="Helvetica"/>
                <a:cs typeface="Helvetica"/>
              </a:rPr>
              <a:t> </a:t>
            </a:r>
          </a:p>
          <a:p>
            <a:endParaRPr lang="en-US" sz="2400" b="1" dirty="0" smtClean="0">
              <a:latin typeface="Helvetica"/>
              <a:cs typeface="Helvetica"/>
            </a:endParaRPr>
          </a:p>
        </p:txBody>
      </p:sp>
      <p:sp>
        <p:nvSpPr>
          <p:cNvPr id="5" name="TextBox 4"/>
          <p:cNvSpPr txBox="1"/>
          <p:nvPr/>
        </p:nvSpPr>
        <p:spPr>
          <a:xfrm>
            <a:off x="1524000" y="2057400"/>
            <a:ext cx="6096000" cy="1384995"/>
          </a:xfrm>
          <a:prstGeom prst="rect">
            <a:avLst/>
          </a:prstGeom>
          <a:noFill/>
        </p:spPr>
        <p:txBody>
          <a:bodyPr wrap="square" rtlCol="0">
            <a:spAutoFit/>
          </a:bodyPr>
          <a:lstStyle/>
          <a:p>
            <a:r>
              <a:rPr lang="en-US" sz="2800" dirty="0" smtClean="0"/>
              <a:t>Fruitfulness – Are problems consistently solved using the theory, and are there clear benefits?</a:t>
            </a:r>
            <a:endParaRPr lang="en-US" sz="2800" dirty="0"/>
          </a:p>
        </p:txBody>
      </p:sp>
      <p:pic>
        <p:nvPicPr>
          <p:cNvPr id="6" name="Picture 5" descr="fruit.tif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33600" y="3708399"/>
            <a:ext cx="4800600" cy="27836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14400" y="417730"/>
            <a:ext cx="7620000" cy="2862322"/>
          </a:xfrm>
          <a:prstGeom prst="rect">
            <a:avLst/>
          </a:prstGeom>
          <a:noFill/>
        </p:spPr>
        <p:txBody>
          <a:bodyPr wrap="square" rtlCol="0">
            <a:spAutoFit/>
          </a:bodyPr>
          <a:lstStyle/>
          <a:p>
            <a:r>
              <a:rPr lang="en-US" sz="4000" b="1" dirty="0" smtClean="0">
                <a:latin typeface="Helvetica"/>
                <a:cs typeface="Helvetica"/>
              </a:rPr>
              <a:t>Conclusion</a:t>
            </a:r>
          </a:p>
          <a:p>
            <a:pPr marL="342900" indent="-342900"/>
            <a:r>
              <a:rPr lang="en-US" sz="2800" dirty="0" smtClean="0">
                <a:latin typeface="Helvetica"/>
                <a:cs typeface="Helvetica"/>
              </a:rPr>
              <a:t>The Apply Phase bring the theory into the real world and uses it to solve problems.  The goal is to develop procedures by which the theory can be applied again, and gains utility in consistently solving similar problems.</a:t>
            </a:r>
            <a:endParaRPr lang="en-US" sz="2000" dirty="0" smtClean="0">
              <a:latin typeface="Helvetica"/>
              <a:cs typeface="Helvetic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347</TotalTime>
  <Words>241</Words>
  <Application>Microsoft Macintosh PowerPoint</Application>
  <PresentationFormat>On-screen Show (4:3)</PresentationFormat>
  <Paragraphs>48</Paragraphs>
  <Slides>9</Slides>
  <Notes>1</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Slide 1</vt:lpstr>
      <vt:lpstr> </vt:lpstr>
      <vt:lpstr>Slide 3</vt:lpstr>
      <vt:lpstr>Slide 4</vt:lpstr>
      <vt:lpstr>Slide 5</vt:lpstr>
      <vt:lpstr>Slide 6</vt:lpstr>
      <vt:lpstr>Slide 7</vt:lpstr>
      <vt:lpstr>Slide 8</vt:lpstr>
      <vt:lpstr>Slide 9</vt:lpstr>
    </vt:vector>
  </TitlesOfParts>
  <Company>swanson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Swanson, R. A. &amp; Holton, E. F. (2009). Foundations of Human Resource  Development 2nd Edition. San Francisco: Berrett-Koehler. </dc:title>
  <dc:creator>Richard Swanson</dc:creator>
  <cp:lastModifiedBy>Richard Swanson</cp:lastModifiedBy>
  <cp:revision>55</cp:revision>
  <cp:lastPrinted>2009-01-28T21:23:15Z</cp:lastPrinted>
  <dcterms:created xsi:type="dcterms:W3CDTF">2014-01-27T02:36:08Z</dcterms:created>
  <dcterms:modified xsi:type="dcterms:W3CDTF">2014-01-27T02:38:17Z</dcterms:modified>
</cp:coreProperties>
</file>