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6" r:id="rId3"/>
    <p:sldId id="268" r:id="rId4"/>
    <p:sldId id="257" r:id="rId5"/>
    <p:sldId id="263" r:id="rId6"/>
    <p:sldId id="260" r:id="rId7"/>
    <p:sldId id="261" r:id="rId8"/>
    <p:sldId id="259" r:id="rId9"/>
    <p:sldId id="265" r:id="rId10"/>
    <p:sldId id="264" r:id="rId11"/>
    <p:sldId id="266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B6EA5-0A33-B74F-A82A-54E04915C011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D760-B805-304C-8C48-080CA8BFA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89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29155-8C2A-B048-A21F-FEED06CAA85F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C698-E8C5-8A41-A515-E1D9BEE83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05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C698-E8C5-8A41-A515-E1D9BEE83D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23A-B042-5640-A4AD-7D2C14DE03DD}" type="datetimeFigureOut">
              <a:rPr lang="en-US" smtClean="0"/>
              <a:pPr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685800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CHAPTER 4</a:t>
            </a:r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4800" b="1" dirty="0" smtClean="0">
                <a:latin typeface="Helvetica"/>
                <a:cs typeface="Helvetica"/>
              </a:rPr>
              <a:t>Conceptualize Phase</a:t>
            </a:r>
          </a:p>
          <a:p>
            <a:endParaRPr lang="en-US" sz="4800" i="1" u="sng" dirty="0" smtClean="0">
              <a:latin typeface="Helvetica"/>
              <a:cs typeface="Helvetica"/>
            </a:endParaRPr>
          </a:p>
          <a:p>
            <a:r>
              <a:rPr lang="en-US" sz="4800" i="1" dirty="0" smtClean="0">
                <a:latin typeface="Helvetica"/>
                <a:cs typeface="Helvetica"/>
              </a:rPr>
              <a:t>	</a:t>
            </a:r>
            <a:endParaRPr lang="en-US" sz="4800" i="1" u="sng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pic>
        <p:nvPicPr>
          <p:cNvPr id="5" name="Picture 4" descr="Theory Building cover - Version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9057"/>
            <a:ext cx="433803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162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u="sng" dirty="0" smtClean="0">
                <a:latin typeface="Helvetica"/>
                <a:cs typeface="Helvetica"/>
              </a:rPr>
              <a:t>The Conceptualize </a:t>
            </a:r>
            <a:r>
              <a:rPr lang="en-US" sz="3500" b="1" u="sng" dirty="0" smtClean="0">
                <a:latin typeface="Helvetica"/>
                <a:cs typeface="Helvetica"/>
              </a:rPr>
              <a:t>Phase – Summary of the Steps!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</a:p>
          <a:p>
            <a:endParaRPr lang="en-US" sz="2400" b="1" dirty="0" smtClean="0">
              <a:latin typeface="Helvetica"/>
              <a:cs typeface="Helvetica"/>
            </a:endParaRPr>
          </a:p>
        </p:txBody>
      </p:sp>
      <p:pic>
        <p:nvPicPr>
          <p:cNvPr id="5" name="Picture 4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1" y="1447801"/>
            <a:ext cx="7848600" cy="5394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Outputs of The Conceptualize Phase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</a:p>
          <a:p>
            <a:endParaRPr lang="en-US" sz="2400" b="1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5257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A set of linked concepts that explains a</a:t>
            </a:r>
            <a:r>
              <a:rPr lang="en-US" sz="2900" b="1" dirty="0" smtClean="0"/>
              <a:t> </a:t>
            </a:r>
            <a:r>
              <a:rPr lang="en-US" sz="2900" b="1" dirty="0" smtClean="0"/>
              <a:t>realm</a:t>
            </a:r>
            <a:r>
              <a:rPr lang="en-US" sz="2900" b="1" dirty="0" smtClean="0"/>
              <a:t> </a:t>
            </a:r>
            <a:r>
              <a:rPr lang="en-US" sz="2900" b="1" dirty="0" smtClean="0"/>
              <a:t>of human activity.</a:t>
            </a:r>
            <a:endParaRPr lang="en-US" sz="2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4572000" cy="34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752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Quality Indicators for the Conceptualize Phase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</a:p>
          <a:p>
            <a:endParaRPr lang="en-US" sz="2400" b="1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b="1" dirty="0" smtClean="0"/>
              <a:t>Parsimony</a:t>
            </a:r>
          </a:p>
          <a:p>
            <a:pPr marL="457200" indent="-457200">
              <a:buFont typeface="Arial"/>
              <a:buChar char="•"/>
            </a:pPr>
            <a:r>
              <a:rPr lang="en-US" sz="3400" b="1" dirty="0" smtClean="0"/>
              <a:t>Rigor and Exactness</a:t>
            </a:r>
          </a:p>
          <a:p>
            <a:pPr marL="457200" indent="-457200">
              <a:buFont typeface="Arial"/>
              <a:buChar char="•"/>
            </a:pPr>
            <a:r>
              <a:rPr lang="en-US" sz="3400" b="1" dirty="0" smtClean="0"/>
              <a:t>Logical Consistency</a:t>
            </a:r>
          </a:p>
          <a:p>
            <a:pPr marL="457200" indent="-457200">
              <a:buFont typeface="Arial"/>
              <a:buChar char="•"/>
            </a:pPr>
            <a:r>
              <a:rPr lang="en-US" sz="3400" b="1" dirty="0" smtClean="0"/>
              <a:t>Generalizability</a:t>
            </a:r>
          </a:p>
          <a:p>
            <a:pPr marL="457200" indent="-457200">
              <a:buFont typeface="Arial"/>
              <a:buChar char="•"/>
            </a:pPr>
            <a:r>
              <a:rPr lang="en-US" sz="3400" b="1" dirty="0" smtClean="0"/>
              <a:t>Empirical Testing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3686012" cy="27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99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1773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Conclusion</a:t>
            </a:r>
          </a:p>
          <a:p>
            <a:pPr marL="342900" indent="-342900"/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433394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Many processes and tools exist for getting started in theory building.  The key is to be thoughtful from the start about the purpose of</a:t>
            </a:r>
            <a:r>
              <a:rPr lang="en-US" sz="3000" b="1" dirty="0" smtClean="0"/>
              <a:t> the </a:t>
            </a:r>
          </a:p>
          <a:p>
            <a:r>
              <a:rPr lang="en-US" sz="3000" b="1" dirty="0" smtClean="0"/>
              <a:t>theory </a:t>
            </a:r>
            <a:r>
              <a:rPr lang="en-US" sz="3000" b="1" dirty="0" smtClean="0"/>
              <a:t>and where</a:t>
            </a:r>
            <a:r>
              <a:rPr lang="en-US" sz="3000" b="1" dirty="0" smtClean="0"/>
              <a:t> it </a:t>
            </a:r>
            <a:r>
              <a:rPr lang="en-US" sz="3000" b="1" dirty="0" smtClean="0"/>
              <a:t>is</a:t>
            </a:r>
            <a:r>
              <a:rPr lang="en-US" sz="3000" b="1" dirty="0" smtClean="0"/>
              <a:t> </a:t>
            </a:r>
          </a:p>
          <a:p>
            <a:r>
              <a:rPr lang="en-US" sz="3000" b="1" dirty="0" smtClean="0"/>
              <a:t>intended </a:t>
            </a:r>
            <a:r>
              <a:rPr lang="en-US" sz="3000" b="1" dirty="0" smtClean="0"/>
              <a:t>to be applied.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55" y="2958521"/>
            <a:ext cx="22606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685800"/>
            <a:ext cx="7086600" cy="457200"/>
          </a:xfrm>
        </p:spPr>
        <p:txBody>
          <a:bodyPr>
            <a:noAutofit/>
          </a:bodyPr>
          <a:lstStyle/>
          <a:p>
            <a:pPr algn="l"/>
            <a:r>
              <a:rPr lang="en-US" sz="1200" dirty="0" smtClean="0">
                <a:latin typeface="Helvetica"/>
                <a:cs typeface="Helvetica"/>
              </a:rPr>
              <a:t/>
            </a:r>
            <a:br>
              <a:rPr lang="en-US" sz="1200" dirty="0" smtClean="0">
                <a:latin typeface="Helvetica"/>
                <a:cs typeface="Helvetica"/>
              </a:rPr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04800"/>
            <a:ext cx="80391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Chapter 4 – </a:t>
            </a:r>
            <a:r>
              <a:rPr lang="en-US" sz="3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Conceptualize Phase</a:t>
            </a:r>
          </a:p>
          <a:p>
            <a:pPr algn="l">
              <a:buNone/>
            </a:pPr>
            <a:endParaRPr lang="en-US" sz="1946" i="1" u="sng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>
              <a:buNone/>
            </a:pPr>
            <a:r>
              <a:rPr lang="en-US" sz="2400" i="1" dirty="0" smtClean="0">
                <a:latin typeface="Helvetica"/>
                <a:cs typeface="Helvetica"/>
              </a:rPr>
              <a:t>	</a:t>
            </a:r>
            <a:r>
              <a:rPr lang="en-US" sz="2400" i="1" u="sng" dirty="0" smtClean="0">
                <a:solidFill>
                  <a:schemeClr val="tx1"/>
                </a:solidFill>
                <a:latin typeface="Helvetica"/>
                <a:cs typeface="Helvetica"/>
              </a:rPr>
              <a:t>Chapter Outline</a:t>
            </a:r>
            <a:endParaRPr lang="en-US" sz="2400" i="1" u="sng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en-US" sz="2400" b="1" dirty="0" smtClean="0">
                <a:latin typeface="Helvetica"/>
                <a:cs typeface="Helvetica"/>
              </a:rPr>
              <a:t>Introduction</a:t>
            </a:r>
          </a:p>
          <a:p>
            <a:pPr algn="l"/>
            <a:r>
              <a:rPr lang="en-US" sz="2400" b="1" dirty="0" smtClean="0">
                <a:latin typeface="Helvetica"/>
                <a:cs typeface="Helvetica"/>
              </a:rPr>
              <a:t>What </a:t>
            </a:r>
            <a:r>
              <a:rPr lang="en-US" sz="2400" b="1" dirty="0" smtClean="0">
                <a:latin typeface="Helvetica"/>
                <a:cs typeface="Helvetica"/>
              </a:rPr>
              <a:t>is the Conceptualize Phase?</a:t>
            </a:r>
            <a:endParaRPr lang="en-US" sz="2400" b="1" i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Inputs to Conceptual Development</a:t>
            </a:r>
            <a:endParaRPr lang="en-US" sz="2400" b="1" i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Processes for Conceptual Development</a:t>
            </a:r>
            <a:endParaRPr lang="en-US" sz="24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Tools 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for Conceptualizing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buNone/>
            </a:pPr>
            <a:r>
              <a:rPr lang="en-US" sz="2400" dirty="0" smtClean="0">
                <a:latin typeface="Helvetica"/>
                <a:cs typeface="Helvetica"/>
              </a:rPr>
              <a:t>•	</a:t>
            </a:r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The Conceptualize Phase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Outputs of the Conceptualize Phase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Quality Indicators for th</a:t>
            </a:r>
            <a:r>
              <a:rPr lang="en-US" sz="2400" b="1" dirty="0" smtClean="0">
                <a:latin typeface="Helvetica"/>
                <a:cs typeface="Helvetica"/>
              </a:rPr>
              <a:t>e Conceptualize Phase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945987" y="1365886"/>
            <a:ext cx="7664612" cy="549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45987" y="381000"/>
            <a:ext cx="3176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Introduction</a:t>
            </a:r>
            <a:endParaRPr lang="en-US" sz="4000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304800"/>
            <a:ext cx="7772400" cy="1446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What is Conceptualize Development?</a:t>
            </a:r>
            <a:endParaRPr lang="en-US" sz="2000" i="1" u="sng" dirty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75135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specification of the key elements of the theory, with their relationships specified and described, and  the domain of application.</a:t>
            </a:r>
            <a:endParaRPr lang="en-US" sz="2800" b="1" dirty="0"/>
          </a:p>
        </p:txBody>
      </p:sp>
      <p:pic>
        <p:nvPicPr>
          <p:cNvPr id="5" name="Picture 4" descr="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3156098"/>
            <a:ext cx="3322480" cy="3303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Inputs to</a:t>
            </a: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 Conceptualize Development</a:t>
            </a:r>
            <a:endParaRPr lang="en-US" sz="2400" u="sng" dirty="0" smtClean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0561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Practical Problems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Incomplete Existing Theories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New Areas of Human Activity</a:t>
            </a:r>
            <a:endParaRPr lang="en-US" sz="3200" b="1" dirty="0"/>
          </a:p>
        </p:txBody>
      </p:sp>
      <p:pic>
        <p:nvPicPr>
          <p:cNvPr id="5" name="Picture 4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6800" y="4032583"/>
            <a:ext cx="2438400" cy="2231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smtClean="0">
                <a:latin typeface="Helvetica"/>
                <a:cs typeface="Helvetica"/>
              </a:rPr>
              <a:t>Processes for Conceptual Development</a:t>
            </a:r>
            <a:endParaRPr lang="en-US" sz="3300" u="sng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26697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b="1" dirty="0" smtClean="0">
                <a:latin typeface="Helvetica"/>
                <a:cs typeface="Helvetica"/>
              </a:rPr>
              <a:t>• </a:t>
            </a:r>
            <a:r>
              <a:rPr lang="en-US" sz="3000" b="1" dirty="0" err="1" smtClean="0">
                <a:latin typeface="Helvetica"/>
                <a:cs typeface="Helvetica"/>
              </a:rPr>
              <a:t>Dubin’s</a:t>
            </a:r>
            <a:r>
              <a:rPr lang="en-US" sz="3000" b="1" dirty="0" smtClean="0">
                <a:latin typeface="Helvetica"/>
                <a:cs typeface="Helvetica"/>
              </a:rPr>
              <a:t> </a:t>
            </a:r>
            <a:r>
              <a:rPr lang="en-US" sz="3000" b="1" dirty="0">
                <a:latin typeface="Helvetica"/>
                <a:cs typeface="Helvetica"/>
              </a:rPr>
              <a:t>Approach</a:t>
            </a:r>
            <a:endParaRPr lang="en-US" sz="3000" b="1" dirty="0" smtClean="0">
              <a:latin typeface="Helvetica"/>
              <a:cs typeface="Helvetica"/>
            </a:endParaRPr>
          </a:p>
          <a:p>
            <a:pPr lvl="1"/>
            <a:r>
              <a:rPr lang="en-US" sz="3000" b="1" dirty="0" smtClean="0">
                <a:latin typeface="Helvetica"/>
                <a:cs typeface="Helvetica"/>
              </a:rPr>
              <a:t>• </a:t>
            </a:r>
            <a:r>
              <a:rPr lang="en-US" sz="3000" b="1" dirty="0" err="1" smtClean="0">
                <a:latin typeface="Helvetica"/>
                <a:cs typeface="Helvetica"/>
              </a:rPr>
              <a:t>Whetten’s</a:t>
            </a:r>
            <a:r>
              <a:rPr lang="en-US" sz="3000" b="1" dirty="0" smtClean="0">
                <a:latin typeface="Helvetica"/>
                <a:cs typeface="Helvetica"/>
              </a:rPr>
              <a:t> </a:t>
            </a:r>
            <a:r>
              <a:rPr lang="en-US" sz="3000" b="1" dirty="0">
                <a:latin typeface="Helvetica"/>
                <a:cs typeface="Helvetica"/>
              </a:rPr>
              <a:t>Approach</a:t>
            </a:r>
            <a:endParaRPr lang="en-US" sz="3000" b="1" dirty="0" smtClean="0">
              <a:latin typeface="Helvetica"/>
              <a:cs typeface="Helvetica"/>
            </a:endParaRPr>
          </a:p>
          <a:p>
            <a:pPr lvl="1"/>
            <a:r>
              <a:rPr lang="en-US" sz="3000" b="1" dirty="0" smtClean="0">
                <a:latin typeface="Helvetica"/>
                <a:cs typeface="Helvetica"/>
              </a:rPr>
              <a:t>• </a:t>
            </a:r>
            <a:r>
              <a:rPr lang="en-US" sz="3000" b="1" dirty="0" err="1" smtClean="0">
                <a:latin typeface="Helvetica"/>
                <a:cs typeface="Helvetica"/>
              </a:rPr>
              <a:t>Weick’s</a:t>
            </a:r>
            <a:r>
              <a:rPr lang="en-US" sz="3000" b="1" dirty="0" smtClean="0">
                <a:latin typeface="Helvetica"/>
                <a:cs typeface="Helvetica"/>
              </a:rPr>
              <a:t> </a:t>
            </a:r>
            <a:r>
              <a:rPr lang="en-US" sz="3000" b="1" dirty="0">
                <a:latin typeface="Helvetica"/>
                <a:cs typeface="Helvetica"/>
              </a:rPr>
              <a:t>Approach</a:t>
            </a:r>
            <a:endParaRPr lang="en-US" sz="3000" b="1" dirty="0" smtClean="0">
              <a:latin typeface="Helvetica"/>
              <a:cs typeface="Helvetica"/>
            </a:endParaRPr>
          </a:p>
          <a:p>
            <a:pPr lvl="1"/>
            <a:r>
              <a:rPr lang="en-US" sz="3000" b="1" dirty="0" smtClean="0">
                <a:latin typeface="Helvetica"/>
                <a:cs typeface="Helvetica"/>
              </a:rPr>
              <a:t>• </a:t>
            </a:r>
            <a:r>
              <a:rPr lang="en-US" sz="3000" b="1" dirty="0" err="1" smtClean="0">
                <a:latin typeface="Helvetica"/>
                <a:cs typeface="Helvetica"/>
              </a:rPr>
              <a:t>Storberg</a:t>
            </a:r>
            <a:r>
              <a:rPr lang="en-US" sz="3000" b="1" dirty="0">
                <a:latin typeface="Helvetica"/>
                <a:cs typeface="Helvetica"/>
              </a:rPr>
              <a:t>-Walker’s Approach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80096"/>
            <a:ext cx="4424411" cy="347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Processes for Conceptual Development</a:t>
            </a:r>
            <a:endParaRPr lang="en-US" sz="3200" u="sng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     </a:t>
            </a:r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1132114"/>
            <a:ext cx="643624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76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Specific Theorizing Tools</a:t>
            </a:r>
            <a:endParaRPr lang="en-US" sz="3200" u="sng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     </a:t>
            </a:r>
          </a:p>
        </p:txBody>
      </p:sp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74800" y="685800"/>
            <a:ext cx="59817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Specific Theorizing Tools </a:t>
            </a:r>
            <a:r>
              <a:rPr lang="en-US" sz="1600" b="1" u="sng" dirty="0" smtClean="0">
                <a:latin typeface="Helvetica"/>
                <a:cs typeface="Helvetica"/>
              </a:rPr>
              <a:t>(continued)</a:t>
            </a:r>
            <a:endParaRPr lang="en-US" sz="3200" u="sng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     </a:t>
            </a: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685800"/>
            <a:ext cx="5753100" cy="3302000"/>
          </a:xfrm>
          <a:prstGeom prst="rect">
            <a:avLst/>
          </a:prstGeom>
        </p:spPr>
      </p:pic>
      <p:pic>
        <p:nvPicPr>
          <p:cNvPr id="4" name="Picture 3" descr="4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215"/>
          <a:stretch/>
        </p:blipFill>
        <p:spPr>
          <a:xfrm>
            <a:off x="1445986" y="3657600"/>
            <a:ext cx="5842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83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212</Words>
  <Application>Microsoft Macintosh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swanson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Swanson, R. A. &amp; Holton, E. F. (2009). Foundations of Human Resource  Development 2nd Edition. San Francisco: Berrett-Koehler. </dc:title>
  <dc:creator>Richard Swanson</dc:creator>
  <cp:lastModifiedBy>Richard Swanson</cp:lastModifiedBy>
  <cp:revision>69</cp:revision>
  <cp:lastPrinted>2009-01-28T21:23:15Z</cp:lastPrinted>
  <dcterms:created xsi:type="dcterms:W3CDTF">2014-01-27T13:37:40Z</dcterms:created>
  <dcterms:modified xsi:type="dcterms:W3CDTF">2014-01-27T14:09:26Z</dcterms:modified>
</cp:coreProperties>
</file>