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6" r:id="rId3"/>
    <p:sldId id="263" r:id="rId4"/>
    <p:sldId id="265" r:id="rId5"/>
    <p:sldId id="270" r:id="rId6"/>
    <p:sldId id="266" r:id="rId7"/>
    <p:sldId id="267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5" autoAdjust="0"/>
    <p:restoredTop sz="94652" autoAdjust="0"/>
  </p:normalViewPr>
  <p:slideViewPr>
    <p:cSldViewPr snapToObjects="1">
      <p:cViewPr varScale="1">
        <p:scale>
          <a:sx n="103" d="100"/>
          <a:sy n="103" d="100"/>
        </p:scale>
        <p:origin x="-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B6EA5-0A33-B74F-A82A-54E04915C011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D760-B805-304C-8C48-080CA8BFA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67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29155-8C2A-B048-A21F-FEED06CAA85F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C698-E8C5-8A41-A515-E1D9BEE83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31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923A-B042-5640-A4AD-7D2C14DE03DD}" type="datetimeFigureOut">
              <a:rPr lang="en-US" smtClean="0"/>
              <a:pPr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DCDD-1D51-0C4A-952C-08E52A5EC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685800"/>
            <a:ext cx="457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CHAPTER 2</a:t>
            </a:r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4400" b="1" dirty="0" smtClean="0">
                <a:latin typeface="Helvetica"/>
                <a:cs typeface="Helvetica"/>
              </a:rPr>
              <a:t>Foundations </a:t>
            </a:r>
          </a:p>
          <a:p>
            <a:pPr algn="ctr"/>
            <a:r>
              <a:rPr lang="en-US" sz="4400" b="1" dirty="0" smtClean="0">
                <a:latin typeface="Helvetica"/>
                <a:cs typeface="Helvetica"/>
              </a:rPr>
              <a:t>and</a:t>
            </a:r>
          </a:p>
          <a:p>
            <a:pPr algn="ctr"/>
            <a:r>
              <a:rPr lang="en-US" sz="4400" b="1" dirty="0" smtClean="0">
                <a:latin typeface="Helvetica"/>
                <a:cs typeface="Helvetica"/>
              </a:rPr>
              <a:t> Definitions of Theory Building</a:t>
            </a:r>
          </a:p>
          <a:p>
            <a:endParaRPr lang="en-US" sz="4800" i="1" u="sng" dirty="0" smtClean="0">
              <a:latin typeface="Helvetica"/>
              <a:cs typeface="Helvetica"/>
            </a:endParaRPr>
          </a:p>
          <a:p>
            <a:r>
              <a:rPr lang="en-US" sz="4800" i="1" dirty="0" smtClean="0">
                <a:latin typeface="Helvetica"/>
                <a:cs typeface="Helvetica"/>
              </a:rPr>
              <a:t>	</a:t>
            </a:r>
            <a:endParaRPr lang="en-US" sz="4800" i="1" u="sng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pic>
        <p:nvPicPr>
          <p:cNvPr id="5" name="Picture 4" descr="Theory Building cover - Version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33803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1773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u="sng" dirty="0" smtClean="0">
              <a:latin typeface="Helvetica"/>
              <a:cs typeface="Helvetica"/>
            </a:endParaRPr>
          </a:p>
          <a:p>
            <a:r>
              <a:rPr lang="en-US" sz="4000" b="1" u="sng" dirty="0" smtClean="0">
                <a:latin typeface="Helvetica"/>
                <a:cs typeface="Helvetica"/>
              </a:rPr>
              <a:t>Conclusion</a:t>
            </a:r>
          </a:p>
          <a:p>
            <a:pPr marL="342900" indent="-342900"/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summary of the Foundational and Definitional Differences in Theory Building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00400"/>
            <a:ext cx="58674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685800"/>
            <a:ext cx="7086600" cy="457200"/>
          </a:xfrm>
        </p:spPr>
        <p:txBody>
          <a:bodyPr>
            <a:noAutofit/>
          </a:bodyPr>
          <a:lstStyle/>
          <a:p>
            <a:pPr algn="l"/>
            <a:r>
              <a:rPr lang="en-US" sz="1200" dirty="0" smtClean="0">
                <a:latin typeface="Helvetica"/>
                <a:cs typeface="Helvetica"/>
              </a:rPr>
              <a:t/>
            </a:r>
            <a:br>
              <a:rPr lang="en-US" sz="1200" dirty="0" smtClean="0">
                <a:latin typeface="Helvetica"/>
                <a:cs typeface="Helvetica"/>
              </a:rPr>
            </a:b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04800"/>
            <a:ext cx="80391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Chapter 2 – 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Foundations and Definitions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 					</a:t>
            </a: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lvetica"/>
                <a:cs typeface="Helvetica"/>
              </a:rPr>
              <a:t>of Theory Building</a:t>
            </a:r>
          </a:p>
          <a:p>
            <a:pPr algn="l">
              <a:buNone/>
            </a:pPr>
            <a:endParaRPr lang="en-US" sz="1946" i="1" u="sng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>
              <a:buNone/>
            </a:pPr>
            <a:r>
              <a:rPr lang="en-US" sz="2800" i="1" dirty="0" smtClean="0">
                <a:latin typeface="Helvetica"/>
                <a:cs typeface="Helvetica"/>
              </a:rPr>
              <a:t>	</a:t>
            </a:r>
            <a:r>
              <a:rPr lang="en-US" sz="2800" i="1" u="sng" dirty="0" smtClean="0">
                <a:solidFill>
                  <a:schemeClr val="tx1"/>
                </a:solidFill>
                <a:latin typeface="Helvetica"/>
                <a:cs typeface="Helvetica"/>
              </a:rPr>
              <a:t>Chapter Outline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Introduction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Definitions of Theory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Research Paradigms in Theory Building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Types of Theories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Existing Work on Theory Building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A Theory Framework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General Criteria for Assessing Theories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Conclusions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Definitions of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379042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set of linked concepts with relationships specified and described:</a:t>
            </a:r>
            <a:endParaRPr lang="en-US" sz="2400" b="1" dirty="0" smtClean="0"/>
          </a:p>
          <a:p>
            <a:r>
              <a:rPr lang="en-US" sz="2400" b="1" dirty="0" smtClean="0"/>
              <a:t>• A </a:t>
            </a:r>
            <a:r>
              <a:rPr lang="en-US" sz="2400" b="1" i="1" dirty="0" smtClean="0"/>
              <a:t>theory </a:t>
            </a:r>
            <a:r>
              <a:rPr lang="en-US" sz="2400" b="1" dirty="0" smtClean="0"/>
              <a:t>describes a specific realm of knowledge and 	explains how it works. </a:t>
            </a:r>
          </a:p>
          <a:p>
            <a:r>
              <a:rPr lang="en-US" sz="2400" b="1" i="1" dirty="0" smtClean="0"/>
              <a:t>• Applied disciplines </a:t>
            </a:r>
            <a:r>
              <a:rPr lang="en-US" sz="2400" b="1" dirty="0" smtClean="0"/>
              <a:t>are realms of study and practice that 	are fully understood through their use in the functioning 	world. </a:t>
            </a:r>
          </a:p>
          <a:p>
            <a:endParaRPr lang="en-US" dirty="0" smtClean="0"/>
          </a:p>
          <a:p>
            <a:r>
              <a:rPr lang="en-US" sz="2400" b="1" dirty="0" smtClean="0"/>
              <a:t>• Theories Versus Models</a:t>
            </a:r>
          </a:p>
          <a:p>
            <a:r>
              <a:rPr lang="en-US" sz="2400" b="1" dirty="0" smtClean="0"/>
              <a:t>• Positivism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Interpretivism</a:t>
            </a:r>
            <a:endParaRPr lang="en-US" sz="2400" b="1" dirty="0" smtClean="0"/>
          </a:p>
          <a:p>
            <a:r>
              <a:rPr lang="en-US" sz="2400" b="1" dirty="0" smtClean="0"/>
              <a:t>• Critical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932311"/>
            <a:ext cx="3099175" cy="1981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	</a:t>
            </a:r>
            <a:r>
              <a:rPr lang="en-US" sz="2400" b="1" u="sng" dirty="0" smtClean="0">
                <a:latin typeface="Helvetica"/>
                <a:cs typeface="Helvetica"/>
              </a:rPr>
              <a:t>Philosophical Orientations for Theory Building</a:t>
            </a:r>
          </a:p>
          <a:p>
            <a:endParaRPr lang="en-US" sz="4400" b="1" dirty="0" smtClean="0">
              <a:latin typeface="Helvetica"/>
              <a:cs typeface="Helvetica"/>
            </a:endParaRPr>
          </a:p>
          <a:p>
            <a:endParaRPr lang="en-US" sz="4400" dirty="0"/>
          </a:p>
        </p:txBody>
      </p:sp>
      <p:pic>
        <p:nvPicPr>
          <p:cNvPr id="3" name="Picture 2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8382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33400"/>
            <a:ext cx="8382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Research Paradigms in </a:t>
            </a:r>
          </a:p>
          <a:p>
            <a:r>
              <a:rPr lang="en-US" sz="4000" b="1" u="sng" dirty="0" smtClean="0">
                <a:latin typeface="Helvetica"/>
                <a:cs typeface="Helvetica"/>
              </a:rPr>
              <a:t>Theory Building</a:t>
            </a:r>
          </a:p>
          <a:p>
            <a:endParaRPr lang="en-US" b="1" dirty="0" smtClean="0">
              <a:latin typeface="Helvetica"/>
              <a:cs typeface="Helvetica"/>
            </a:endParaRPr>
          </a:p>
          <a:p>
            <a:r>
              <a:rPr lang="en-US" sz="3600" b="1" dirty="0" smtClean="0"/>
              <a:t>• Quantitative</a:t>
            </a:r>
          </a:p>
          <a:p>
            <a:r>
              <a:rPr lang="en-US" sz="3600" b="1" dirty="0" smtClean="0"/>
              <a:t>• Qualitative</a:t>
            </a:r>
          </a:p>
          <a:p>
            <a:r>
              <a:rPr lang="en-US" sz="3600" b="1" dirty="0" smtClean="0"/>
              <a:t>• Mixed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38400"/>
            <a:ext cx="4114800" cy="38679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8305800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Types of Theories</a:t>
            </a:r>
          </a:p>
          <a:p>
            <a:endParaRPr lang="en-US" b="1" dirty="0" smtClean="0">
              <a:latin typeface="Helvetica"/>
              <a:cs typeface="Helvetica"/>
            </a:endParaRPr>
          </a:p>
          <a:p>
            <a:r>
              <a:rPr lang="en-US" sz="3200" b="1" dirty="0" smtClean="0"/>
              <a:t>• Grand Theories</a:t>
            </a:r>
          </a:p>
          <a:p>
            <a:r>
              <a:rPr lang="en-US" sz="3200" b="1" dirty="0" smtClean="0"/>
              <a:t>• Midrange Theories</a:t>
            </a:r>
          </a:p>
          <a:p>
            <a:r>
              <a:rPr lang="en-US" sz="3200" b="1" dirty="0" smtClean="0"/>
              <a:t>• Local Theories</a:t>
            </a:r>
          </a:p>
          <a:p>
            <a:r>
              <a:rPr lang="en-US" sz="3200" b="1" dirty="0" smtClean="0"/>
              <a:t>• Theory Type </a:t>
            </a:r>
          </a:p>
          <a:p>
            <a:r>
              <a:rPr lang="en-US" sz="3200" b="1" dirty="0" smtClean="0"/>
              <a:t>   Connections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743200"/>
            <a:ext cx="4826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1"/>
            <a:ext cx="8077200" cy="538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Helvetica"/>
                <a:cs typeface="Helvetica"/>
              </a:rPr>
              <a:t>Existing Work on </a:t>
            </a:r>
          </a:p>
          <a:p>
            <a:r>
              <a:rPr lang="en-US" sz="4000" b="1" u="sng" dirty="0" smtClean="0">
                <a:latin typeface="Helvetica"/>
                <a:cs typeface="Helvetica"/>
              </a:rPr>
              <a:t>Theory Building</a:t>
            </a:r>
          </a:p>
          <a:p>
            <a:endParaRPr lang="en-US" sz="2400" b="1" dirty="0" smtClean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• MANAGEMENT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HUMAN RESOURCE DEVELOPMENT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SOCIOLOGY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NURSING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EDUCATION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COMMUNICATION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LEADERSHIP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PUBLIC POLICY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ARCHITECTURE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•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24200"/>
            <a:ext cx="4495800" cy="3224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u="sng" dirty="0" smtClean="0">
                <a:latin typeface="Helvetica"/>
                <a:cs typeface="Helvetica"/>
              </a:rPr>
              <a:t>A Theory Framework</a:t>
            </a:r>
          </a:p>
          <a:p>
            <a:endParaRPr lang="en-US" sz="2400" b="1" dirty="0" smtClean="0">
              <a:latin typeface="Helvetica"/>
              <a:cs typeface="Helvetica"/>
            </a:endParaRPr>
          </a:p>
        </p:txBody>
      </p:sp>
      <p:pic>
        <p:nvPicPr>
          <p:cNvPr id="3" name="Picture 2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990600"/>
            <a:ext cx="6477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077200" cy="677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Helvetica"/>
                <a:cs typeface="Helvetica"/>
              </a:rPr>
              <a:t>General Criteria for Assessing Theories</a:t>
            </a:r>
          </a:p>
          <a:p>
            <a:endParaRPr lang="en-US" sz="3200" b="1" u="sng" dirty="0" smtClean="0">
              <a:latin typeface="Helvetica"/>
              <a:cs typeface="Helvetica"/>
            </a:endParaRPr>
          </a:p>
          <a:p>
            <a:endParaRPr lang="en-US" sz="3200" b="1" u="sng" dirty="0" smtClean="0">
              <a:latin typeface="Helvetica"/>
              <a:cs typeface="Helvetica"/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Importance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Preciseness &amp; Clarity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Parsimony &amp; Simplicity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Comprehensiveness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b="1" dirty="0" err="1" smtClean="0">
                <a:latin typeface="Helvetica"/>
                <a:cs typeface="Helvetica"/>
              </a:rPr>
              <a:t>Operationality</a:t>
            </a:r>
            <a:endParaRPr lang="en-US" sz="2800" b="1" dirty="0" smtClean="0">
              <a:latin typeface="Helvetica"/>
              <a:cs typeface="Helvetica"/>
            </a:endParaRP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Empirical Validity or Verifiability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Fruitfulness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Helvetica"/>
                <a:cs typeface="Helvetica"/>
              </a:rPr>
              <a:t> Practicality</a:t>
            </a:r>
          </a:p>
          <a:p>
            <a:pPr>
              <a:buFontTx/>
              <a:buChar char="•"/>
            </a:pPr>
            <a:endParaRPr lang="en-US" b="1" dirty="0" smtClean="0">
              <a:latin typeface="Helvetica"/>
              <a:cs typeface="Helvetica"/>
            </a:endParaRPr>
          </a:p>
          <a:p>
            <a:endParaRPr lang="en-US" sz="3200" b="1" dirty="0" smtClean="0">
              <a:latin typeface="Helvetica"/>
              <a:cs typeface="Helvetica"/>
            </a:endParaRPr>
          </a:p>
          <a:p>
            <a:endParaRPr lang="en-US" sz="3200" b="1" dirty="0" smtClean="0">
              <a:latin typeface="Helvetica"/>
              <a:cs typeface="Helvetica"/>
            </a:endParaRP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3657600" cy="29289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227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swanson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Swanson, R. A. &amp; Holton, E. F. (2009). Foundations of Human Resource  Development 2nd Edition. San Francisco: Berrett-Koehler. </dc:title>
  <dc:creator>Richard Swanson</dc:creator>
  <cp:lastModifiedBy>Richard Swanson</cp:lastModifiedBy>
  <cp:revision>80</cp:revision>
  <cp:lastPrinted>2014-01-23T23:26:21Z</cp:lastPrinted>
  <dcterms:created xsi:type="dcterms:W3CDTF">2014-01-27T01:58:53Z</dcterms:created>
  <dcterms:modified xsi:type="dcterms:W3CDTF">2014-01-27T02:00:11Z</dcterms:modified>
</cp:coreProperties>
</file>